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7" r:id="rId2"/>
    <p:sldId id="261" r:id="rId3"/>
    <p:sldId id="273" r:id="rId4"/>
    <p:sldId id="271" r:id="rId5"/>
    <p:sldId id="272" r:id="rId6"/>
    <p:sldId id="259" r:id="rId7"/>
    <p:sldId id="260" r:id="rId8"/>
    <p:sldId id="265" r:id="rId9"/>
    <p:sldId id="262" r:id="rId10"/>
    <p:sldId id="263" r:id="rId11"/>
    <p:sldId id="264" r:id="rId12"/>
    <p:sldId id="268" r:id="rId13"/>
    <p:sldId id="269" r:id="rId14"/>
    <p:sldId id="274" r:id="rId15"/>
    <p:sldId id="275" r:id="rId16"/>
    <p:sldId id="276" r:id="rId17"/>
    <p:sldId id="277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BCF9B4-3ADE-43A0-AF57-7DCB49FFD6A5}" type="datetimeFigureOut">
              <a:rPr lang="en-US" smtClean="0"/>
              <a:t>3/27/2012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B20D5D-0FEB-4C00-A5DD-10B9EA60AF9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ahlerslaw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http://www.ahlerslaw.com/images/header_image.jpg" TargetMode="External"/><Relationship Id="rId5" Type="http://schemas.openxmlformats.org/officeDocument/2006/relationships/image" Target="../media/image3.jpeg"/><Relationship Id="rId4" Type="http://schemas.openxmlformats.org/officeDocument/2006/relationships/image" Target="http://www.ahlerslaw.com/images/ahlers_cooney.jp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38401"/>
            <a:ext cx="7543800" cy="1905000"/>
          </a:xfrm>
        </p:spPr>
        <p:txBody>
          <a:bodyPr>
            <a:no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</a:rPr>
              <a:t>Extra-Curricular Activities 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and </a:t>
            </a:r>
            <a:br>
              <a:rPr lang="en-US" sz="4800" dirty="0" smtClean="0">
                <a:solidFill>
                  <a:schemeClr val="tx1"/>
                </a:solidFill>
              </a:rPr>
            </a:br>
            <a:r>
              <a:rPr lang="en-US" sz="4800" dirty="0" smtClean="0">
                <a:solidFill>
                  <a:schemeClr val="tx1"/>
                </a:solidFill>
              </a:rPr>
              <a:t>Students with Disabilities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72000"/>
            <a:ext cx="6461760" cy="2057400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</a:pPr>
            <a:r>
              <a:rPr lang="en-US" b="1" dirty="0" smtClean="0"/>
              <a:t>Southeast Polk </a:t>
            </a:r>
            <a:r>
              <a:rPr lang="en-US" b="1" dirty="0" smtClean="0"/>
              <a:t>Middle School</a:t>
            </a:r>
            <a:endParaRPr lang="en-US" b="1" dirty="0" smtClean="0"/>
          </a:p>
          <a:p>
            <a:pPr algn="ctr">
              <a:spcBef>
                <a:spcPts val="0"/>
              </a:spcBef>
            </a:pPr>
            <a:endParaRPr lang="en-US" b="1" dirty="0" smtClean="0"/>
          </a:p>
          <a:p>
            <a:pPr algn="ctr">
              <a:spcBef>
                <a:spcPts val="0"/>
              </a:spcBef>
            </a:pPr>
            <a:r>
              <a:rPr lang="en-US" b="1" dirty="0" smtClean="0"/>
              <a:t>Miriam Van Heukelem</a:t>
            </a:r>
          </a:p>
          <a:p>
            <a:pPr algn="ctr">
              <a:spcBef>
                <a:spcPts val="0"/>
              </a:spcBef>
            </a:pPr>
            <a:r>
              <a:rPr lang="en-US" b="1" dirty="0" smtClean="0"/>
              <a:t>Ahlers &amp; Cooney P.C.</a:t>
            </a:r>
          </a:p>
          <a:p>
            <a:pPr algn="ctr">
              <a:spcBef>
                <a:spcPts val="0"/>
              </a:spcBef>
            </a:pPr>
            <a:r>
              <a:rPr lang="en-US" b="1" dirty="0" smtClean="0"/>
              <a:t>www.ahlerslaw.com</a:t>
            </a:r>
            <a:endParaRPr lang="en-US" b="1" dirty="0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57" y="0"/>
            <a:ext cx="9143961" cy="1828347"/>
            <a:chOff x="-363" y="0"/>
            <a:chExt cx="6227" cy="1468"/>
          </a:xfrm>
        </p:grpSpPr>
        <p:pic>
          <p:nvPicPr>
            <p:cNvPr id="5" name="Picture 20" descr="Ahlers &amp; Cooney P.C.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3" y="0"/>
              <a:ext cx="3927" cy="1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1" descr="http://www.ahlerslaw.com/images/header_image.jpg"/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8" y="0"/>
              <a:ext cx="2356" cy="1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Line 22"/>
            <p:cNvSpPr>
              <a:spLocks noChangeShapeType="1"/>
            </p:cNvSpPr>
            <p:nvPr/>
          </p:nvSpPr>
          <p:spPr bwMode="auto">
            <a:xfrm>
              <a:off x="0" y="1344"/>
              <a:ext cx="57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7971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Least Restrictive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Both the IDEA and Section 504 require that qualified students with disabilities participate with nondisabled children to the maximum extent appropriate to the needs of the child </a:t>
            </a:r>
            <a:r>
              <a:rPr lang="en-US" dirty="0" smtClean="0">
                <a:solidFill>
                  <a:schemeClr val="accent1"/>
                </a:solidFill>
              </a:rPr>
              <a:t>– LRE.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Socialization opportunities for students with disabilities participating in these activities are often considered to be among the most valuable aspects of inclusion.</a:t>
            </a:r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243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Can Access be Denied?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If a </a:t>
            </a:r>
            <a:r>
              <a:rPr lang="en-US" dirty="0">
                <a:solidFill>
                  <a:schemeClr val="accent1"/>
                </a:solidFill>
              </a:rPr>
              <a:t>student cannot perform successfully with nondisabled peers </a:t>
            </a:r>
            <a:r>
              <a:rPr lang="en-US" u="sng" dirty="0">
                <a:solidFill>
                  <a:schemeClr val="accent1"/>
                </a:solidFill>
              </a:rPr>
              <a:t>even with</a:t>
            </a:r>
            <a:r>
              <a:rPr lang="en-US" dirty="0">
                <a:solidFill>
                  <a:schemeClr val="accent1"/>
                </a:solidFill>
              </a:rPr>
              <a:t> the use of supplementary aids and </a:t>
            </a:r>
            <a:r>
              <a:rPr lang="en-US" dirty="0" smtClean="0">
                <a:solidFill>
                  <a:schemeClr val="accent1"/>
                </a:solidFill>
              </a:rPr>
              <a:t>services/ </a:t>
            </a:r>
            <a:r>
              <a:rPr lang="en-US" dirty="0">
                <a:solidFill>
                  <a:schemeClr val="accent1"/>
                </a:solidFill>
              </a:rPr>
              <a:t>reasonable </a:t>
            </a:r>
            <a:r>
              <a:rPr lang="en-US" dirty="0" smtClean="0">
                <a:solidFill>
                  <a:schemeClr val="accent1"/>
                </a:solidFill>
              </a:rPr>
              <a:t>accommodations.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If the </a:t>
            </a:r>
            <a:r>
              <a:rPr lang="en-US" dirty="0">
                <a:solidFill>
                  <a:schemeClr val="accent1"/>
                </a:solidFill>
              </a:rPr>
              <a:t>student’s presence in the setting has a negative impact on other students – </a:t>
            </a:r>
            <a:r>
              <a:rPr lang="en-US" dirty="0" smtClean="0">
                <a:solidFill>
                  <a:schemeClr val="accent1"/>
                </a:solidFill>
              </a:rPr>
              <a:t>exclusion may be justified if </a:t>
            </a:r>
            <a:r>
              <a:rPr lang="en-US" dirty="0">
                <a:solidFill>
                  <a:schemeClr val="accent1"/>
                </a:solidFill>
              </a:rPr>
              <a:t>the student’s participation </a:t>
            </a:r>
            <a:r>
              <a:rPr lang="en-US" u="sng" dirty="0">
                <a:solidFill>
                  <a:schemeClr val="accent1"/>
                </a:solidFill>
              </a:rPr>
              <a:t>significantly</a:t>
            </a:r>
            <a:r>
              <a:rPr lang="en-US" dirty="0">
                <a:solidFill>
                  <a:schemeClr val="accent1"/>
                </a:solidFill>
              </a:rPr>
              <a:t> interferes with the activity or poses </a:t>
            </a:r>
            <a:r>
              <a:rPr lang="en-US" dirty="0" smtClean="0">
                <a:solidFill>
                  <a:schemeClr val="accent1"/>
                </a:solidFill>
              </a:rPr>
              <a:t>a </a:t>
            </a:r>
            <a:r>
              <a:rPr lang="en-US" u="sng" dirty="0">
                <a:solidFill>
                  <a:schemeClr val="accent1"/>
                </a:solidFill>
              </a:rPr>
              <a:t>significant</a:t>
            </a:r>
            <a:r>
              <a:rPr lang="en-US" dirty="0">
                <a:solidFill>
                  <a:schemeClr val="accent1"/>
                </a:solidFill>
              </a:rPr>
              <a:t> threat to </a:t>
            </a:r>
            <a:r>
              <a:rPr lang="en-US" dirty="0" smtClean="0">
                <a:solidFill>
                  <a:schemeClr val="accent1"/>
                </a:solidFill>
              </a:rPr>
              <a:t>the student or others</a:t>
            </a:r>
            <a:r>
              <a:rPr lang="en-US" dirty="0">
                <a:solidFill>
                  <a:schemeClr val="accent1"/>
                </a:solidFill>
              </a:rPr>
              <a:t>.</a:t>
            </a: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A student may be suspended from participation as a disciplinary measure, but only if all students would be subject to a similar sanction for similar behavior.</a:t>
            </a:r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445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Some students may have medical issues affecting their ability to participate in an activity or field trip: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Decision of whether to allow participation must be made on a case-by-case basis.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If the facts warrant, may ask for medical clearance.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Generally, exclude only if you have medical information that a serious health or safety threat exists to student or others.</a:t>
            </a:r>
          </a:p>
        </p:txBody>
      </p:sp>
    </p:spTree>
    <p:extLst>
      <p:ext uri="{BB962C8B-B14F-4D97-AF65-F5344CB8AC3E}">
        <p14:creationId xmlns:p14="http://schemas.microsoft.com/office/powerpoint/2010/main" val="715698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to consider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When considering whether a student’s disability might create a serious health or safety threat to the student or others, some factors to consider include: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The student’s history of participation in similar activities;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Severity and likeliness of potential harm;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Whether harm to student is more likely than harm to others in similar situation; 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Whether there are requirements or guidelines for participation that apply.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633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IDEA and FAPE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200" dirty="0">
                <a:solidFill>
                  <a:schemeClr val="accent1"/>
                </a:solidFill>
              </a:rPr>
              <a:t>“Nonacademic services and extracurricular activities” </a:t>
            </a:r>
            <a:r>
              <a:rPr lang="en-US" sz="2200" dirty="0" smtClean="0">
                <a:solidFill>
                  <a:schemeClr val="accent1"/>
                </a:solidFill>
              </a:rPr>
              <a:t>under the IDEA include “athletics</a:t>
            </a:r>
            <a:r>
              <a:rPr lang="en-US" sz="2200" dirty="0">
                <a:solidFill>
                  <a:schemeClr val="accent1"/>
                </a:solidFill>
              </a:rPr>
              <a:t>, </a:t>
            </a:r>
            <a:r>
              <a:rPr lang="en-US" sz="2200" dirty="0" smtClean="0">
                <a:solidFill>
                  <a:schemeClr val="accent1"/>
                </a:solidFill>
              </a:rPr>
              <a:t>recreational </a:t>
            </a:r>
            <a:r>
              <a:rPr lang="en-US" sz="2200" dirty="0">
                <a:solidFill>
                  <a:schemeClr val="accent1"/>
                </a:solidFill>
              </a:rPr>
              <a:t>activities, special interest groups or clubs sponsored by the public </a:t>
            </a:r>
            <a:r>
              <a:rPr lang="en-US" sz="2200" dirty="0" smtClean="0">
                <a:solidFill>
                  <a:schemeClr val="accent1"/>
                </a:solidFill>
              </a:rPr>
              <a:t>agency.” 34 </a:t>
            </a:r>
            <a:r>
              <a:rPr lang="en-US" sz="2200" dirty="0">
                <a:solidFill>
                  <a:schemeClr val="accent1"/>
                </a:solidFill>
              </a:rPr>
              <a:t>C.F.R. § 300.107(b).  The Section 504 definition is almost identical.</a:t>
            </a:r>
          </a:p>
          <a:p>
            <a:pPr marL="411480" lvl="1" indent="0">
              <a:buNone/>
            </a:pPr>
            <a:endParaRPr lang="en-US" sz="2200" dirty="0">
              <a:solidFill>
                <a:schemeClr val="accent1"/>
              </a:solidFill>
            </a:endParaRPr>
          </a:p>
          <a:p>
            <a:pPr lvl="1"/>
            <a:r>
              <a:rPr lang="en-US" sz="2200" dirty="0">
                <a:solidFill>
                  <a:schemeClr val="accent1"/>
                </a:solidFill>
              </a:rPr>
              <a:t>Participation in these services is not </a:t>
            </a:r>
            <a:r>
              <a:rPr lang="en-US" sz="2200" u="sng" dirty="0">
                <a:solidFill>
                  <a:schemeClr val="accent1"/>
                </a:solidFill>
              </a:rPr>
              <a:t>usually</a:t>
            </a:r>
            <a:r>
              <a:rPr lang="en-US" sz="2200" dirty="0">
                <a:solidFill>
                  <a:schemeClr val="accent1"/>
                </a:solidFill>
              </a:rPr>
              <a:t> considered to be part of the legal requirement to provide an eligible student with a Free Appropriate Public Education (FAPE) </a:t>
            </a:r>
            <a:r>
              <a:rPr lang="en-US" sz="2200" dirty="0" smtClean="0">
                <a:solidFill>
                  <a:schemeClr val="accent1"/>
                </a:solidFill>
              </a:rPr>
              <a:t>under the </a:t>
            </a:r>
            <a:r>
              <a:rPr lang="en-US" sz="2200" dirty="0" smtClean="0">
                <a:solidFill>
                  <a:schemeClr val="accent1"/>
                </a:solidFill>
              </a:rPr>
              <a:t>IDEA.  These activities are provided by schools for enrichment – to maximize students’ </a:t>
            </a:r>
            <a:r>
              <a:rPr lang="en-US" sz="2200" dirty="0" smtClean="0">
                <a:solidFill>
                  <a:schemeClr val="accent1"/>
                </a:solidFill>
              </a:rPr>
              <a:t>learning opportunities</a:t>
            </a:r>
            <a:r>
              <a:rPr lang="en-US" sz="2200" dirty="0" smtClean="0">
                <a:solidFill>
                  <a:schemeClr val="accent1"/>
                </a:solidFill>
              </a:rPr>
              <a:t>.</a:t>
            </a:r>
            <a:endParaRPr lang="en-US" sz="2200" dirty="0" smtClean="0">
              <a:solidFill>
                <a:schemeClr val="accent1"/>
              </a:solidFill>
            </a:endParaRPr>
          </a:p>
          <a:p>
            <a:pPr lvl="2"/>
            <a:endParaRPr lang="en-US" sz="19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63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IDEA and FAPE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However, if the IEP team determines that participation is a necessary component of providing the child with a FAPE, the child is legally entitled to participate.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This is a high stakes issue – a majority of courts have ruled that under these circumstances, a school cannot place any restrictions on the student’s participation.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This means that even a generally-applicable, non-discriminatory standard cannot be used to bar a child from participation!</a:t>
            </a:r>
          </a:p>
        </p:txBody>
      </p:sp>
    </p:spTree>
    <p:extLst>
      <p:ext uri="{BB962C8B-B14F-4D97-AF65-F5344CB8AC3E}">
        <p14:creationId xmlns:p14="http://schemas.microsoft.com/office/powerpoint/2010/main" val="352081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Suggestions for Implementation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 IDEA assigns responsibility to the child’s IEP team to determine appropriate supplemental aids and </a:t>
            </a:r>
            <a:r>
              <a:rPr lang="en-US" dirty="0" smtClean="0">
                <a:solidFill>
                  <a:schemeClr val="accent1"/>
                </a:solidFill>
              </a:rPr>
              <a:t>services:</a:t>
            </a:r>
            <a:endParaRPr lang="en-US" dirty="0">
              <a:solidFill>
                <a:schemeClr val="accent1"/>
              </a:solidFill>
            </a:endParaRP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Be </a:t>
            </a:r>
            <a:r>
              <a:rPr lang="en-US" dirty="0">
                <a:solidFill>
                  <a:schemeClr val="accent1"/>
                </a:solidFill>
              </a:rPr>
              <a:t>proactive – ask the student or parent about activities the child might be interested in joining.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Invite </a:t>
            </a:r>
            <a:r>
              <a:rPr lang="en-US" dirty="0">
                <a:solidFill>
                  <a:schemeClr val="accent1"/>
                </a:solidFill>
              </a:rPr>
              <a:t>the coach/sponsor to an IEP team meeting to discuss:	</a:t>
            </a:r>
            <a:r>
              <a:rPr lang="en-US" dirty="0" smtClean="0">
                <a:solidFill>
                  <a:schemeClr val="accent1"/>
                </a:solidFill>
              </a:rPr>
              <a:t>The </a:t>
            </a:r>
            <a:r>
              <a:rPr lang="en-US" dirty="0">
                <a:solidFill>
                  <a:schemeClr val="accent1"/>
                </a:solidFill>
              </a:rPr>
              <a:t>nature of the activity,</a:t>
            </a:r>
          </a:p>
          <a:p>
            <a:pPr lvl="2"/>
            <a:r>
              <a:rPr lang="en-US" sz="2400" dirty="0">
                <a:solidFill>
                  <a:schemeClr val="accent1"/>
                </a:solidFill>
              </a:rPr>
              <a:t>Any uniform standards for participating in the activity, and</a:t>
            </a:r>
          </a:p>
          <a:p>
            <a:pPr lvl="2"/>
            <a:r>
              <a:rPr lang="en-US" sz="2400" dirty="0">
                <a:solidFill>
                  <a:schemeClr val="accent1"/>
                </a:solidFill>
              </a:rPr>
              <a:t>Whether services, supports, reasonable accommodations could be provided to enable the student to participate.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64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Suggestions for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If a student will participate in an extracurricular activity, the IEP team needs to be clear about whether participation is </a:t>
            </a:r>
            <a:r>
              <a:rPr lang="en-US" u="sng" dirty="0">
                <a:solidFill>
                  <a:schemeClr val="accent1"/>
                </a:solidFill>
              </a:rPr>
              <a:t>necessary</a:t>
            </a:r>
            <a:r>
              <a:rPr lang="en-US" i="1" dirty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for the student to receive a FAPE.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If so, this should be clear in the IEP – why, how, what goal(s) does participation impact</a:t>
            </a:r>
            <a:r>
              <a:rPr lang="en-US" dirty="0" smtClean="0">
                <a:solidFill>
                  <a:schemeClr val="accent1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If </a:t>
            </a:r>
            <a:r>
              <a:rPr lang="en-US" dirty="0">
                <a:solidFill>
                  <a:schemeClr val="accent1"/>
                </a:solidFill>
              </a:rPr>
              <a:t>not, it should be made clear in the IEP or 504 plan (and a prior written notice) that the student is being provided with an equal opportunity to participate, </a:t>
            </a:r>
            <a:r>
              <a:rPr lang="en-US" dirty="0" smtClean="0">
                <a:solidFill>
                  <a:schemeClr val="accent1"/>
                </a:solidFill>
              </a:rPr>
              <a:t>along with a statement of the supports/accommodations that will be provided.</a:t>
            </a:r>
            <a:endParaRPr lang="en-US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3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Suggestions for Implementation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Competitive activities should have well-defined and clearly-communicated eligibility criteria that are uniformly applied: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Attendance or behavior requirements,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Coursework requirements or standards,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Application procedures, and/or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Standards for making the team.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District policies should be uniformly enforced, as applicable: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Good Conduct code,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Disciplinary rules, and/or</a:t>
            </a:r>
          </a:p>
          <a:p>
            <a:pPr lvl="1"/>
            <a:r>
              <a:rPr lang="en-US" dirty="0" smtClean="0">
                <a:solidFill>
                  <a:schemeClr val="accent1"/>
                </a:solidFill>
              </a:rPr>
              <a:t>Field trip policies.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33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latin typeface="+mn-lt"/>
              </a:rPr>
              <a:t>Participation by Students with Disabilities in Nonacademic Activities</a:t>
            </a:r>
            <a:endParaRPr lang="en-US" sz="4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>
                <a:solidFill>
                  <a:schemeClr val="accent1"/>
                </a:solidFill>
              </a:rPr>
              <a:t>This is not a matter of individual discretion!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>
                <a:solidFill>
                  <a:schemeClr val="accent1"/>
                </a:solidFill>
              </a:rPr>
              <a:t>Federal, state, and local law/policy provide rights and protections to students with disabilities relating to participation in athletics, field trips, and other extra-curricular and co-curricular activities.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>
                <a:solidFill>
                  <a:schemeClr val="accent1"/>
                </a:solidFill>
                <a:cs typeface="Calibri"/>
              </a:rPr>
              <a:t>Failure to follow these laws or policies can expose the District and employees to legal liability.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021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Federal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93192" lvl="1" indent="0">
              <a:buNone/>
            </a:pPr>
            <a:endParaRPr lang="en-US" sz="3200" dirty="0" smtClean="0">
              <a:solidFill>
                <a:schemeClr val="accent1"/>
              </a:solidFill>
            </a:endParaRPr>
          </a:p>
          <a:p>
            <a:pPr lvl="1"/>
            <a:r>
              <a:rPr lang="en-US" sz="3200" dirty="0" smtClean="0">
                <a:solidFill>
                  <a:schemeClr val="accent1"/>
                </a:solidFill>
              </a:rPr>
              <a:t>The </a:t>
            </a:r>
            <a:r>
              <a:rPr lang="en-US" sz="3200" dirty="0">
                <a:solidFill>
                  <a:schemeClr val="accent1"/>
                </a:solidFill>
              </a:rPr>
              <a:t>Individuals with Disabilities Education </a:t>
            </a:r>
            <a:r>
              <a:rPr lang="en-US" sz="3200" dirty="0" smtClean="0">
                <a:solidFill>
                  <a:schemeClr val="accent1"/>
                </a:solidFill>
              </a:rPr>
              <a:t>Act, 20 U.S.C</a:t>
            </a:r>
            <a:r>
              <a:rPr lang="en-US" sz="3200" dirty="0" smtClean="0">
                <a:solidFill>
                  <a:schemeClr val="accent1"/>
                </a:solidFill>
                <a:latin typeface="+mj-lt"/>
              </a:rPr>
              <a:t>. </a:t>
            </a:r>
            <a:r>
              <a:rPr lang="en-US" sz="3200" dirty="0" smtClean="0">
                <a:solidFill>
                  <a:schemeClr val="accent1"/>
                </a:solidFill>
                <a:latin typeface="+mj-lt"/>
                <a:cs typeface="Calibri"/>
              </a:rPr>
              <a:t>§ 1400 et seq., 34 C.F.R. pt. 300.</a:t>
            </a:r>
          </a:p>
          <a:p>
            <a:pPr marL="393192" lvl="1" indent="0">
              <a:buNone/>
            </a:pPr>
            <a:endParaRPr lang="en-US" sz="3200" dirty="0">
              <a:solidFill>
                <a:schemeClr val="accent1"/>
              </a:solidFill>
              <a:latin typeface="+mj-lt"/>
              <a:cs typeface="Calibri"/>
            </a:endParaRPr>
          </a:p>
          <a:p>
            <a:pPr lvl="1"/>
            <a:r>
              <a:rPr lang="en-US" sz="3200" dirty="0">
                <a:solidFill>
                  <a:schemeClr val="accent1"/>
                </a:solidFill>
                <a:cs typeface="Calibri"/>
              </a:rPr>
              <a:t>Section 504 of the Rehabilitation Act of </a:t>
            </a:r>
            <a:r>
              <a:rPr lang="en-US" sz="3200" dirty="0" smtClean="0">
                <a:solidFill>
                  <a:schemeClr val="accent1"/>
                </a:solidFill>
                <a:cs typeface="Calibri"/>
              </a:rPr>
              <a:t>1973, 29 U.S.C. § 794, 34 C.F.R. pt. 104.</a:t>
            </a:r>
            <a:endParaRPr lang="en-US" sz="3200" dirty="0">
              <a:solidFill>
                <a:schemeClr val="accent1"/>
              </a:solidFill>
              <a:cs typeface="Calibri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Iowa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3200" dirty="0">
                <a:solidFill>
                  <a:schemeClr val="accent1"/>
                </a:solidFill>
                <a:cs typeface="Calibri"/>
              </a:rPr>
              <a:t>Iowa Special Education law, Iowa Code ch. 256B, 281 Iowa Admin. Code ch. 41. </a:t>
            </a:r>
            <a:endParaRPr lang="en-US" sz="3200" dirty="0" smtClean="0">
              <a:solidFill>
                <a:schemeClr val="accent1"/>
              </a:solidFill>
              <a:cs typeface="Calibri"/>
            </a:endParaRPr>
          </a:p>
          <a:p>
            <a:pPr marL="393192" lvl="1" indent="0">
              <a:buNone/>
            </a:pPr>
            <a:endParaRPr lang="en-US" sz="3200" dirty="0">
              <a:solidFill>
                <a:schemeClr val="accent1"/>
              </a:solidFill>
              <a:cs typeface="Calibri"/>
            </a:endParaRPr>
          </a:p>
          <a:p>
            <a:pPr lvl="1"/>
            <a:r>
              <a:rPr lang="en-US" sz="3200" dirty="0">
                <a:solidFill>
                  <a:schemeClr val="accent1"/>
                </a:solidFill>
                <a:cs typeface="Calibri"/>
              </a:rPr>
              <a:t>The Iowa Civil Rights Act, Iowa Code § 216.9 (prohibits  discrimination against a person with a disability in any school program, including extracurricular activities and athletics).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2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Southeast Polk CSD Board Policies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2800" dirty="0" smtClean="0">
                <a:solidFill>
                  <a:schemeClr val="accent1"/>
                </a:solidFill>
                <a:cs typeface="Calibri"/>
              </a:rPr>
              <a:t>Board </a:t>
            </a:r>
            <a:r>
              <a:rPr lang="en-US" sz="2800" dirty="0">
                <a:solidFill>
                  <a:schemeClr val="accent1"/>
                </a:solidFill>
                <a:cs typeface="Calibri"/>
              </a:rPr>
              <a:t>Policy </a:t>
            </a:r>
            <a:r>
              <a:rPr lang="en-US" sz="2800" dirty="0" smtClean="0">
                <a:solidFill>
                  <a:schemeClr val="accent1"/>
                </a:solidFill>
                <a:cs typeface="Calibri"/>
              </a:rPr>
              <a:t>No. 103:  “</a:t>
            </a:r>
            <a:r>
              <a:rPr lang="en-US" sz="2800" dirty="0">
                <a:solidFill>
                  <a:schemeClr val="accent1"/>
                </a:solidFill>
              </a:rPr>
              <a:t>The board is committed to the policy that no otherwise qualified person will be excluded from </a:t>
            </a:r>
            <a:r>
              <a:rPr lang="en-US" sz="2800" dirty="0" smtClean="0">
                <a:solidFill>
                  <a:schemeClr val="accent1"/>
                </a:solidFill>
              </a:rPr>
              <a:t>educational activities </a:t>
            </a:r>
            <a:r>
              <a:rPr lang="en-US" sz="2800" dirty="0">
                <a:solidFill>
                  <a:schemeClr val="accent1"/>
                </a:solidFill>
              </a:rPr>
              <a:t>on the basis </a:t>
            </a:r>
            <a:r>
              <a:rPr lang="en-US" sz="2800" dirty="0" smtClean="0">
                <a:solidFill>
                  <a:schemeClr val="accent1"/>
                </a:solidFill>
              </a:rPr>
              <a:t>of…disability.”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2800" dirty="0" smtClean="0">
                <a:solidFill>
                  <a:schemeClr val="accent1"/>
                </a:solidFill>
                <a:cs typeface="Calibri"/>
              </a:rPr>
              <a:t>Other Board policies that apply to participation in athletics, field trips, and other school activities (e.g. Good Conduct rule).</a:t>
            </a:r>
            <a:endParaRPr lang="en-US" sz="2800" dirty="0">
              <a:solidFill>
                <a:schemeClr val="accent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03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Main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accent1"/>
                </a:solidFill>
              </a:rPr>
              <a:t>Equal Opportunity</a:t>
            </a:r>
          </a:p>
          <a:p>
            <a:pPr marL="0" indent="0">
              <a:buNone/>
            </a:pPr>
            <a:endParaRPr lang="en-US" sz="4400" dirty="0" smtClean="0">
              <a:solidFill>
                <a:schemeClr val="accent1"/>
              </a:solidFill>
            </a:endParaRPr>
          </a:p>
          <a:p>
            <a:r>
              <a:rPr lang="en-US" sz="4400" dirty="0" smtClean="0">
                <a:solidFill>
                  <a:schemeClr val="accent1"/>
                </a:solidFill>
              </a:rPr>
              <a:t>Non-discrimination</a:t>
            </a:r>
          </a:p>
          <a:p>
            <a:pPr marL="0" indent="0">
              <a:buNone/>
            </a:pPr>
            <a:endParaRPr lang="en-US" sz="4400" dirty="0" smtClean="0">
              <a:solidFill>
                <a:schemeClr val="accent1"/>
              </a:solidFill>
            </a:endParaRPr>
          </a:p>
          <a:p>
            <a:r>
              <a:rPr lang="en-US" sz="4400" dirty="0" smtClean="0">
                <a:solidFill>
                  <a:schemeClr val="accent1"/>
                </a:solidFill>
              </a:rPr>
              <a:t>Least Restrictive Environment</a:t>
            </a:r>
            <a:endParaRPr lang="en-US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32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Equal Opportunity/Access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The IDEA requires that school districts take steps – including providing supplementary aids and services in a child’s IEP – to provide students with disabilities with an equal opportunity for participation.</a:t>
            </a:r>
          </a:p>
          <a:p>
            <a:pPr marL="0" indent="0">
              <a:buNone/>
            </a:pP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Section 504 prohibits exclusion from an activity </a:t>
            </a:r>
            <a:r>
              <a:rPr lang="en-US" u="sng" dirty="0" smtClean="0">
                <a:solidFill>
                  <a:schemeClr val="accent1"/>
                </a:solidFill>
              </a:rPr>
              <a:t>solely</a:t>
            </a:r>
            <a:r>
              <a:rPr lang="en-US" dirty="0" smtClean="0">
                <a:solidFill>
                  <a:schemeClr val="accent1"/>
                </a:solidFill>
              </a:rPr>
              <a:t> on the basis of a student’s disability, if the student is otherwise qualified to participate in the activity.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02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Are there limits to Equal Access?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If uniform competitive standards for an activity have been established, those standards generally do not need to be waived.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A student with a disability does not need to be given a “competitive advantage” over nondisabled students.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Districts do not need to “fundamentally alter” the nature of an existing program.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Activities need to be created where they do not already exist.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0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Nondiscrimination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4000" dirty="0" smtClean="0">
                <a:solidFill>
                  <a:schemeClr val="accent1"/>
                </a:solidFill>
              </a:rPr>
              <a:t>A school district may not: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100" dirty="0" smtClean="0">
                <a:solidFill>
                  <a:schemeClr val="accent1"/>
                </a:solidFill>
              </a:rPr>
              <a:t>Provide </a:t>
            </a:r>
            <a:r>
              <a:rPr lang="en-US" sz="3100" dirty="0">
                <a:solidFill>
                  <a:schemeClr val="accent1"/>
                </a:solidFill>
              </a:rPr>
              <a:t>a qualified student with a disability the opportunity to participate in an activity </a:t>
            </a:r>
            <a:r>
              <a:rPr lang="en-US" sz="3100" dirty="0" smtClean="0">
                <a:solidFill>
                  <a:schemeClr val="accent1"/>
                </a:solidFill>
              </a:rPr>
              <a:t>that </a:t>
            </a:r>
            <a:r>
              <a:rPr lang="en-US" sz="3100" dirty="0">
                <a:solidFill>
                  <a:schemeClr val="accent1"/>
                </a:solidFill>
              </a:rPr>
              <a:t>is not equal to, or not as effective as, that provided to nondisabled students.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100" dirty="0" smtClean="0">
                <a:solidFill>
                  <a:schemeClr val="accent1"/>
                </a:solidFill>
              </a:rPr>
              <a:t>Provide </a:t>
            </a:r>
            <a:r>
              <a:rPr lang="en-US" sz="3100" dirty="0">
                <a:solidFill>
                  <a:schemeClr val="accent1"/>
                </a:solidFill>
              </a:rPr>
              <a:t>separate or different activities or services to students with disabilities without (legally) justifying the different treatment.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100" dirty="0" smtClean="0">
                <a:solidFill>
                  <a:schemeClr val="accent1"/>
                </a:solidFill>
              </a:rPr>
              <a:t>Otherwise </a:t>
            </a:r>
            <a:r>
              <a:rPr lang="en-US" sz="3100" dirty="0">
                <a:solidFill>
                  <a:schemeClr val="accent1"/>
                </a:solidFill>
              </a:rPr>
              <a:t>limit a qualified student with a disability in the enjoyment of any right, privilege, advantage or opportunity enjoyed by other nondisabled students. </a:t>
            </a:r>
          </a:p>
          <a:p>
            <a:pPr marL="393192" lvl="1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3100" dirty="0" smtClean="0">
              <a:solidFill>
                <a:schemeClr val="accent1"/>
              </a:solidFill>
            </a:endParaRPr>
          </a:p>
          <a:p>
            <a:pPr marL="393192" lvl="1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100" dirty="0" smtClean="0">
                <a:solidFill>
                  <a:schemeClr val="accent1"/>
                </a:solidFill>
              </a:rPr>
              <a:t>34 </a:t>
            </a:r>
            <a:r>
              <a:rPr lang="en-US" sz="3100" dirty="0">
                <a:solidFill>
                  <a:schemeClr val="accent1"/>
                </a:solidFill>
              </a:rPr>
              <a:t>C.F.R. § 104.4(b)(1).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570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222</TotalTime>
  <Words>1151</Words>
  <Application>Microsoft Office PowerPoint</Application>
  <PresentationFormat>On-screen Show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Extra-Curricular Activities  and  Students with Disabilities</vt:lpstr>
      <vt:lpstr>Participation by Students with Disabilities in Nonacademic Activities</vt:lpstr>
      <vt:lpstr>Federal Law</vt:lpstr>
      <vt:lpstr>Iowa Law</vt:lpstr>
      <vt:lpstr>Southeast Polk CSD Board Policies</vt:lpstr>
      <vt:lpstr>Three Main Principles</vt:lpstr>
      <vt:lpstr>Equal Opportunity/Access</vt:lpstr>
      <vt:lpstr>Are there limits to Equal Access?</vt:lpstr>
      <vt:lpstr>Nondiscrimination</vt:lpstr>
      <vt:lpstr>Least Restrictive Environment</vt:lpstr>
      <vt:lpstr>When Can Access be Denied?</vt:lpstr>
      <vt:lpstr>Medical Issues</vt:lpstr>
      <vt:lpstr>Factors to consider </vt:lpstr>
      <vt:lpstr>The IDEA and FAPE </vt:lpstr>
      <vt:lpstr>The IDEA and FAPE</vt:lpstr>
      <vt:lpstr>Suggestions for Implementation</vt:lpstr>
      <vt:lpstr>Suggestions for Implementation</vt:lpstr>
      <vt:lpstr>Suggestions for Implementation </vt:lpstr>
    </vt:vector>
  </TitlesOfParts>
  <Company>Ahlers &amp; Cooney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Extra-Curricular Activities  and  Students with Disabilities</dc:title>
  <dc:creator>Miriam Van Heukelem</dc:creator>
  <cp:lastModifiedBy>Miriam Van Heukelem</cp:lastModifiedBy>
  <cp:revision>17</cp:revision>
  <dcterms:created xsi:type="dcterms:W3CDTF">2012-03-23T21:13:16Z</dcterms:created>
  <dcterms:modified xsi:type="dcterms:W3CDTF">2012-03-27T21:01:28Z</dcterms:modified>
</cp:coreProperties>
</file>